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329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71" r:id="rId11"/>
    <p:sldId id="315" r:id="rId12"/>
    <p:sldId id="313" r:id="rId13"/>
    <p:sldId id="264" r:id="rId14"/>
    <p:sldId id="265" r:id="rId15"/>
    <p:sldId id="266" r:id="rId16"/>
    <p:sldId id="267" r:id="rId17"/>
    <p:sldId id="268" r:id="rId18"/>
    <p:sldId id="269" r:id="rId19"/>
    <p:sldId id="333" r:id="rId20"/>
    <p:sldId id="365" r:id="rId21"/>
    <p:sldId id="344" r:id="rId22"/>
    <p:sldId id="350" r:id="rId23"/>
    <p:sldId id="302" r:id="rId24"/>
    <p:sldId id="348" r:id="rId25"/>
    <p:sldId id="334" r:id="rId26"/>
    <p:sldId id="328" r:id="rId27"/>
    <p:sldId id="366" r:id="rId28"/>
    <p:sldId id="272" r:id="rId29"/>
    <p:sldId id="321" r:id="rId30"/>
    <p:sldId id="338" r:id="rId31"/>
    <p:sldId id="335" r:id="rId32"/>
    <p:sldId id="351" r:id="rId33"/>
    <p:sldId id="336" r:id="rId34"/>
    <p:sldId id="359" r:id="rId35"/>
    <p:sldId id="361" r:id="rId36"/>
    <p:sldId id="362" r:id="rId37"/>
    <p:sldId id="367" r:id="rId38"/>
    <p:sldId id="363" r:id="rId39"/>
    <p:sldId id="368" r:id="rId40"/>
    <p:sldId id="275" r:id="rId41"/>
    <p:sldId id="311" r:id="rId42"/>
    <p:sldId id="276" r:id="rId43"/>
    <p:sldId id="312" r:id="rId44"/>
    <p:sldId id="277" r:id="rId45"/>
    <p:sldId id="278" r:id="rId46"/>
    <p:sldId id="279" r:id="rId47"/>
    <p:sldId id="280" r:id="rId48"/>
    <p:sldId id="322" r:id="rId49"/>
    <p:sldId id="369" r:id="rId50"/>
    <p:sldId id="331" r:id="rId51"/>
    <p:sldId id="281" r:id="rId52"/>
    <p:sldId id="358" r:id="rId53"/>
    <p:sldId id="282" r:id="rId54"/>
    <p:sldId id="283" r:id="rId55"/>
    <p:sldId id="364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53" r:id="rId68"/>
    <p:sldId id="352" r:id="rId69"/>
    <p:sldId id="354" r:id="rId70"/>
    <p:sldId id="307" r:id="rId71"/>
    <p:sldId id="294" r:id="rId72"/>
    <p:sldId id="295" r:id="rId73"/>
    <p:sldId id="296" r:id="rId74"/>
    <p:sldId id="324" r:id="rId75"/>
    <p:sldId id="325" r:id="rId76"/>
    <p:sldId id="308" r:id="rId77"/>
    <p:sldId id="343" r:id="rId78"/>
    <p:sldId id="346" r:id="rId79"/>
    <p:sldId id="355" r:id="rId80"/>
    <p:sldId id="357" r:id="rId8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6C262-9097-D978-AE1D-D7C48B281F88}" v="57" dt="2024-09-02T01:37:03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newsbeat-47772612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10" Type="http://schemas.openxmlformats.org/officeDocument/2006/relationships/slide" Target="slide13.xm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0.png"/><Relationship Id="rId7" Type="http://schemas.openxmlformats.org/officeDocument/2006/relationships/image" Target="../media/image7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1720s: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Aparece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figura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PM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jefe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endParaRPr lang="es-ES" dirty="0" err="1"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Era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agente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tiempo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volvió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responsable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ante MPs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norma de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mayoritario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03041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1" y="733870"/>
            <a:ext cx="7335243" cy="5204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C7A3C7-2343-18D8-4115-46FFBD3ED50B}"/>
              </a:ext>
            </a:extLst>
          </p:cNvPr>
          <p:cNvSpPr txBox="1"/>
          <p:nvPr/>
        </p:nvSpPr>
        <p:spPr>
          <a:xfrm>
            <a:off x="3104752" y="6060291"/>
            <a:ext cx="461791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/>
                <a:cs typeface="Lucida Sans Unicode"/>
              </a:rPr>
              <a:t>100% Labour party</a:t>
            </a:r>
            <a:endParaRPr lang="en-GB" sz="28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" y="1327702"/>
            <a:ext cx="8760541" cy="3964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E105D-8E9E-39C7-D01B-384B3732C8B5}"/>
              </a:ext>
            </a:extLst>
          </p:cNvPr>
          <p:cNvSpPr txBox="1"/>
          <p:nvPr/>
        </p:nvSpPr>
        <p:spPr>
          <a:xfrm>
            <a:off x="3104752" y="6060291"/>
            <a:ext cx="479975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0" dirty="0">
                <a:solidFill>
                  <a:srgbClr val="3333CC"/>
                </a:solidFill>
                <a:latin typeface="Arial"/>
                <a:cs typeface="Lucida Sans Unicode"/>
              </a:rPr>
              <a:t>2019-22:</a:t>
            </a:r>
            <a:r>
              <a:rPr lang="en-GB" sz="2800" dirty="0">
                <a:solidFill>
                  <a:srgbClr val="3333CC"/>
                </a:solidFill>
                <a:latin typeface="Arial"/>
                <a:cs typeface="Lucida Sans Unicode"/>
              </a:rPr>
              <a:t> 100% </a:t>
            </a:r>
            <a:r>
              <a:rPr lang="en-GB" sz="2800" err="1">
                <a:solidFill>
                  <a:srgbClr val="3333CC"/>
                </a:solidFill>
                <a:latin typeface="Arial"/>
                <a:cs typeface="Lucida Sans Unicode"/>
              </a:rPr>
              <a:t>conservador</a:t>
            </a:r>
            <a:endParaRPr lang="en-GB" sz="2800" err="1">
              <a:solidFill>
                <a:srgbClr val="3333CC"/>
              </a:solidFill>
              <a:latin typeface="Arial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146401D7-84F1-2B55-1EB0-55B7E5FA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0677D14D-CA00-96F3-CB79-9CEA040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47627"/>
            <a:ext cx="6432837" cy="676274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0B67E57A-7193-94C9-9A20-4DECB62C83C4}"/>
              </a:ext>
            </a:extLst>
          </p:cNvPr>
          <p:cNvGrpSpPr/>
          <p:nvPr/>
        </p:nvGrpSpPr>
        <p:grpSpPr>
          <a:xfrm>
            <a:off x="6608618" y="1504085"/>
            <a:ext cx="2330161" cy="1615786"/>
            <a:chOff x="6608618" y="1504085"/>
            <a:chExt cx="2330161" cy="161578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86A9C6E-0DFE-9D67-9B79-AD3B8C3030AD}"/>
                </a:ext>
              </a:extLst>
            </p:cNvPr>
            <p:cNvSpPr/>
            <p:nvPr/>
          </p:nvSpPr>
          <p:spPr bwMode="auto">
            <a:xfrm>
              <a:off x="6608618" y="1504085"/>
              <a:ext cx="2330161" cy="16157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s-ES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pic>
          <p:nvPicPr>
            <p:cNvPr id="5" name="Picture 2" descr="http://i1.manchestereveningnews.co.uk/incoming/article581916.ece/ALTERNATES/s615/C_71_article_1239614_image_list_image_list_item_0_image.jpg">
              <a:extLst>
                <a:ext uri="{FF2B5EF4-FFF2-40B4-BE49-F238E27FC236}">
                  <a16:creationId xmlns:a16="http://schemas.microsoft.com/office/drawing/2014/main" id="{864489E3-9119-D351-3984-CC456C7A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591" y="1634084"/>
              <a:ext cx="2092469" cy="134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Image result for conservative dup agreement">
            <a:extLst>
              <a:ext uri="{FF2B5EF4-FFF2-40B4-BE49-F238E27FC236}">
                <a16:creationId xmlns:a16="http://schemas.microsoft.com/office/drawing/2014/main" id="{675999D6-ED35-F19A-A019-9D2A613B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0" y="4237903"/>
            <a:ext cx="2688794" cy="14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 occidental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5DD792-7A57-19C2-9AE6-15A34132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0811" y="-1089746"/>
            <a:ext cx="4828354" cy="9089448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614C5DA-C8F3-9833-62DE-BB8A09F0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78" y="335139"/>
            <a:ext cx="5844117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Sir Keir Starmer (1962)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512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Barrister de Universidad de Leeds</a:t>
            </a:r>
            <a:endParaRPr lang="en-GB" sz="28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16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2002: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Consejería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DD.HH. de</a:t>
            </a:r>
            <a:b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Irlanda del Norte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2008-13: fiscal general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Inglaterra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y Gales, combo.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izquierda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con mano dura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MP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2015</a:t>
            </a:r>
            <a:endParaRPr lang="en-GB"/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2020: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sucedió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 Jeremy Corbyn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liderazgo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vuelta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centro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político</a:t>
            </a:r>
            <a:endParaRPr lang="en-GB" sz="2800" i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5F98DF8-4E6B-A626-8FFE-18BACB9A8341}"/>
              </a:ext>
            </a:extLst>
          </p:cNvPr>
          <p:cNvGrpSpPr/>
          <p:nvPr/>
        </p:nvGrpSpPr>
        <p:grpSpPr>
          <a:xfrm>
            <a:off x="6680897" y="-3248"/>
            <a:ext cx="2473046" cy="2895025"/>
            <a:chOff x="3348038" y="2005013"/>
            <a:chExt cx="2473046" cy="2895025"/>
          </a:xfrm>
        </p:grpSpPr>
        <p:pic>
          <p:nvPicPr>
            <p:cNvPr id="6" name="Imagen 5" descr="undefined">
              <a:extLst>
                <a:ext uri="{FF2B5EF4-FFF2-40B4-BE49-F238E27FC236}">
                  <a16:creationId xmlns:a16="http://schemas.microsoft.com/office/drawing/2014/main" id="{7B959B37-CD26-BB0D-D8BD-C6706E86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8038" y="2005013"/>
              <a:ext cx="2447925" cy="2847975"/>
            </a:xfrm>
            <a:prstGeom prst="rect">
              <a:avLst/>
            </a:prstGeom>
          </p:spPr>
        </p:pic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4E874923-3E54-49FD-99DF-C7C7EB29B3BA}"/>
                </a:ext>
              </a:extLst>
            </p:cNvPr>
            <p:cNvSpPr txBox="1"/>
            <p:nvPr/>
          </p:nvSpPr>
          <p:spPr>
            <a:xfrm>
              <a:off x="4142151" y="4676131"/>
              <a:ext cx="1678933" cy="2239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1pPr>
              <a:lvl2pPr marL="4572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2pPr>
              <a:lvl3pPr marL="9144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3pPr>
              <a:lvl4pPr marL="13716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4pPr>
              <a:lvl5pPr marL="18288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9pPr>
            </a:lstStyle>
            <a:p>
              <a:pPr algn="r"/>
              <a:r>
                <a:rPr lang="en-US" sz="900" dirty="0">
                  <a:latin typeface="Times New Roman"/>
                  <a:cs typeface="Lucida Sans Unicode"/>
                </a:rPr>
                <a:t>The Crown Prosecution Service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En XXI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6" y="2154964"/>
            <a:ext cx="8015242" cy="448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14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años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gobiernos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s-ES"/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Conservadores,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bandazos</a:t>
            </a: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censuró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a sus 3 de 5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líderes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Brexit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monumental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fracaso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 élite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británica</a:t>
            </a:r>
            <a:endParaRPr lang="en-GB" dirty="0" err="1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inflación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13%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crecimiento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raquítico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2007 </a:t>
            </a: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ruptura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alineaciones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tradicionales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GB" dirty="0">
              <a:latin typeface="Arial"/>
            </a:endParaRP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dirty="0">
                <a:solidFill>
                  <a:srgbClr val="000000"/>
                </a:solidFill>
                <a:latin typeface="Arial"/>
                <a:cs typeface="Times New Roman"/>
              </a:rPr>
              <a:t>Snap election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: 4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julio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2024</a:t>
            </a:r>
            <a:br>
              <a:rPr lang="en-GB" sz="2800" i="0" dirty="0">
                <a:latin typeface="Arial"/>
                <a:cs typeface="Times New Roman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(era para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diciembre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)</a:t>
            </a:r>
            <a:endParaRPr lang="en-GB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A5C561-A279-2A20-8078-B02278C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19" y="1802629"/>
            <a:ext cx="2251817" cy="14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decisividad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EE.UU., Francia...)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79065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(2016-22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6303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3281"/>
            <a:ext cx="8126937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(informal)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papeles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C4DA3-C1AA-7977-8942-8D6DA71C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636" y="2175519"/>
            <a:ext cx="2703666" cy="52540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Whipped votes</a:t>
            </a:r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B4D3D0-B03A-E281-D968-22FC515B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49" y="6084896"/>
            <a:ext cx="812693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Observational equivalence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Boris Johnson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lograr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divorcio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9FF6ABE5-FC75-86A7-A67A-AA504D2F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  <a:r>
              <a:rPr lang="en-GB" altLang="es-MX" sz="3600" b="1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600" b="1" i="0" err="1">
                <a:solidFill>
                  <a:srgbClr val="000000"/>
                </a:solidFill>
                <a:latin typeface="Arial"/>
                <a:cs typeface="Lucida Sans Unicode"/>
              </a:rPr>
              <a:t>Laboristas</a:t>
            </a:r>
            <a:r>
              <a:rPr lang="ar-SA" altLang="es-MX" sz="3600" dirty="0">
                <a:solidFill>
                  <a:srgbClr val="000000"/>
                </a:solidFill>
                <a:latin typeface="Arial"/>
                <a:cs typeface="Arial"/>
              </a:rPr>
              <a:t>‏</a:t>
            </a:r>
            <a:endParaRPr lang="en-GB" altLang="es-MX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EE431E5-DBA1-A23F-97AD-6EA9EADB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Último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2016,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referéndum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Brexit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A9354A6-4671-1C67-C87F-AB65C53C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Corbyn 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pro-stay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Reglas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&gt;20% de sus MPs (172 vs 40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junio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n-GB" dirty="0"/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Sigue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entre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militancia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cientos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miles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hora)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A46F9ED-B6F3-0ADF-4474-7796FCC7E6B6}"/>
              </a:ext>
            </a:extLst>
          </p:cNvPr>
          <p:cNvGrpSpPr/>
          <p:nvPr/>
        </p:nvGrpSpPr>
        <p:grpSpPr>
          <a:xfrm>
            <a:off x="940081" y="4556555"/>
            <a:ext cx="8068566" cy="2295525"/>
            <a:chOff x="940081" y="4556555"/>
            <a:chExt cx="8068566" cy="22955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E0A1E61-AC7E-0F4B-3C2B-241AB72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222" y="4556555"/>
              <a:ext cx="3019425" cy="2295525"/>
            </a:xfrm>
            <a:prstGeom prst="rect">
              <a:avLst/>
            </a:prstGeom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47151800-395E-ABAC-C217-4FCF11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1" y="5264595"/>
              <a:ext cx="4683763" cy="5254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defRPr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62% vs 38%</a:t>
              </a:r>
              <a:endParaRPr lang="en-GB" altLang="es-MX" sz="2800" i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0" y="-3873"/>
            <a:ext cx="5385068" cy="68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gasto-voto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luego redes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sociales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términos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relativos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  <a:endParaRPr lang="en-GB" altLang="es-MX" sz="2800" i="0" dirty="0">
              <a:solidFill>
                <a:srgbClr val="0033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89964-BCE8-B3B4-80F1-266B21A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3" y="1445041"/>
            <a:ext cx="8910681" cy="40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D119-697E-A9D7-D976-41823993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FBBDA-6CCC-1CB0-2CA9-0FBDAF52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3F7695-5E79-91F0-6869-21B2568DC1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43260DD9-D20A-680E-5CBB-94DA1ECC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42394"/>
            <a:ext cx="8355481" cy="6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/>
              <a:t>Paradoja del MP "empresario"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1829155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12906"/>
              </p:ext>
            </p:extLst>
          </p:nvPr>
        </p:nvGraphicFramePr>
        <p:xfrm>
          <a:off x="1874927" y="4271911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B15D0-018E-EA91-3369-F9CFE67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9B465-B0C5-FF6E-8A92-08260C8A4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919C21-1C84-5162-73FF-528FD935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4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131" y="478624"/>
            <a:ext cx="2928032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Question time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74" y="590054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  <p:sp>
        <p:nvSpPr>
          <p:cNvPr id="6" name="AutoShape 27">
            <a:hlinkClick r:id="rId10" action="ppaction://hlinksldjump"/>
            <a:extLst>
              <a:ext uri="{FF2B5EF4-FFF2-40B4-BE49-F238E27FC236}">
                <a16:creationId xmlns:a16="http://schemas.microsoft.com/office/drawing/2014/main" id="{0086E30B-B9B4-2ECA-6EA8-E796A2A5F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8" name="Text Box 28">
            <a:extLst>
              <a:ext uri="{FF2B5EF4-FFF2-40B4-BE49-F238E27FC236}">
                <a16:creationId xmlns:a16="http://schemas.microsoft.com/office/drawing/2014/main" id="{D7FAA5F3-78A3-3E72-5FC2-0A88DE482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/>
                <a:cs typeface="Lucida Sans Unicode"/>
              </a:rPr>
              <a:t> general 2024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B6C3E849-0253-27EB-150D-9F62BC4C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4" y="709301"/>
            <a:ext cx="3568382" cy="5930781"/>
          </a:xfrm>
          <a:prstGeom prst="rect">
            <a:avLst/>
          </a:prstGeom>
        </p:spPr>
      </p:pic>
      <p:pic>
        <p:nvPicPr>
          <p:cNvPr id="3" name="Imagen 2" descr="Imagen que contiene cuarto&#10;&#10;Descripción generada automáticamente">
            <a:extLst>
              <a:ext uri="{FF2B5EF4-FFF2-40B4-BE49-F238E27FC236}">
                <a16:creationId xmlns:a16="http://schemas.microsoft.com/office/drawing/2014/main" id="{C0FEB637-6770-9AAE-47D6-CB09B635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11" y="709301"/>
            <a:ext cx="3568382" cy="59307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  <p:extLst>
      <p:ext uri="{BB962C8B-B14F-4D97-AF65-F5344CB8AC3E}">
        <p14:creationId xmlns:p14="http://schemas.microsoft.com/office/powerpoint/2010/main" val="164187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Corona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otorgaba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usufructo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tierra y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protección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vasallos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(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siervos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sz="2000" i="0" dirty="0">
                  <a:solidFill>
                    <a:srgbClr val="202122"/>
                  </a:solidFill>
                  <a:latin typeface="Times New Roman"/>
                  <a:cs typeface="Times New Roman"/>
                </a:rPr>
                <a:t>∈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 tierra)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541957-AF5F-DDA2-FE18-1171AE4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34316"/>
            <a:ext cx="7407852" cy="5210174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5AC882A8-DE23-012F-E6F3-17334F83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A3160D2-6514-CD83-9E24-39B4C329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  <p:extLst>
      <p:ext uri="{BB962C8B-B14F-4D97-AF65-F5344CB8AC3E}">
        <p14:creationId xmlns:p14="http://schemas.microsoft.com/office/powerpoint/2010/main" val="121319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Tecnócrata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endParaRPr lang="en-GB" altLang="es-MX" sz="28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8154111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públicos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democracia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parlamentaria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Secuencia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36596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554" y="2676066"/>
            <a:ext cx="7156392" cy="18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-&gt;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Paradoja del MP "empresario"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1097</cp:revision>
  <dcterms:modified xsi:type="dcterms:W3CDTF">2024-09-02T13:04:34Z</dcterms:modified>
</cp:coreProperties>
</file>